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4108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7128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394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361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0122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0313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35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7668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983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8188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6097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6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ild watering a plant">
            <a:extLst>
              <a:ext uri="{FF2B5EF4-FFF2-40B4-BE49-F238E27FC236}">
                <a16:creationId xmlns:a16="http://schemas.microsoft.com/office/drawing/2014/main" id="{212FC500-63AA-D012-8918-281F34E97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25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D7E3E0-CBD6-7023-8E1B-D446328F85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pPr algn="r"/>
            <a:r>
              <a:rPr lang="en-GB" sz="4100" b="0" i="0" dirty="0">
                <a:effectLst/>
                <a:latin typeface="Söhne"/>
              </a:rPr>
              <a:t>Smart Plant Watering System and Data Logger</a:t>
            </a:r>
            <a:endParaRPr lang="en-GB" sz="4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B73F0A-3B94-10B3-B7DB-0F76D42755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pPr algn="r"/>
            <a:r>
              <a:rPr lang="en-US" sz="2000" dirty="0"/>
              <a:t>Onur </a:t>
            </a:r>
            <a:r>
              <a:rPr lang="en-US" sz="2000" dirty="0" err="1"/>
              <a:t>Tezgel</a:t>
            </a:r>
            <a:br>
              <a:rPr lang="en-US" sz="2000" dirty="0"/>
            </a:br>
            <a:r>
              <a:rPr lang="en-US" sz="2000" dirty="0"/>
              <a:t>Kaan Bayraktar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647204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DB304A14-32D0-4873-B914-423ED7B8D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ECE33A-5912-92EB-61E0-5B6443975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>
            <a:normAutofit/>
          </a:bodyPr>
          <a:lstStyle/>
          <a:p>
            <a:r>
              <a:rPr lang="en-GB" i="0" dirty="0">
                <a:effectLst/>
                <a:latin typeface="Söhne"/>
              </a:rPr>
              <a:t>Project Objectives</a:t>
            </a:r>
            <a:endParaRPr lang="en-GB" dirty="0">
              <a:latin typeface="Söhn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A1407-1691-47D3-9ACA-9DA75847E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87502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Automated watering based on soil moisture conditions.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Data logging for historical analysis.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Visualization of environmental data via OLED display.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</p:txBody>
      </p:sp>
      <p:pic>
        <p:nvPicPr>
          <p:cNvPr id="1026" name="Picture 2" descr="The Best Options for Automatic Plant Watering System - Hort Zone">
            <a:extLst>
              <a:ext uri="{FF2B5EF4-FFF2-40B4-BE49-F238E27FC236}">
                <a16:creationId xmlns:a16="http://schemas.microsoft.com/office/drawing/2014/main" id="{9B053147-66CD-362C-3E6D-9E89E37D64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3" r="17877" b="-2"/>
          <a:stretch/>
        </p:blipFill>
        <p:spPr bwMode="auto">
          <a:xfrm>
            <a:off x="6621294" y="1295416"/>
            <a:ext cx="5570706" cy="5562584"/>
          </a:xfrm>
          <a:custGeom>
            <a:avLst/>
            <a:gdLst/>
            <a:ahLst/>
            <a:cxnLst/>
            <a:rect l="l" t="t" r="r" b="b"/>
            <a:pathLst>
              <a:path w="5570706" h="5562584">
                <a:moveTo>
                  <a:pt x="3374687" y="0"/>
                </a:moveTo>
                <a:cubicBezTo>
                  <a:pt x="4190094" y="0"/>
                  <a:pt x="4937956" y="289196"/>
                  <a:pt x="5521301" y="770615"/>
                </a:cubicBezTo>
                <a:lnTo>
                  <a:pt x="5570706" y="815517"/>
                </a:lnTo>
                <a:lnTo>
                  <a:pt x="5570706" y="5562584"/>
                </a:lnTo>
                <a:lnTo>
                  <a:pt x="808135" y="5562584"/>
                </a:lnTo>
                <a:lnTo>
                  <a:pt x="770615" y="5521302"/>
                </a:lnTo>
                <a:cubicBezTo>
                  <a:pt x="289196" y="4937957"/>
                  <a:pt x="0" y="4190095"/>
                  <a:pt x="0" y="3374687"/>
                </a:cubicBezTo>
                <a:cubicBezTo>
                  <a:pt x="0" y="1510899"/>
                  <a:pt x="1510899" y="0"/>
                  <a:pt x="337468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!!Oval">
            <a:extLst>
              <a:ext uri="{FF2B5EF4-FFF2-40B4-BE49-F238E27FC236}">
                <a16:creationId xmlns:a16="http://schemas.microsoft.com/office/drawing/2014/main" id="{1D460C86-854F-4FB3-ABC2-E823D8FEB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3451" y="1656147"/>
            <a:ext cx="546100" cy="54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5" name="!!Arc">
            <a:extLst>
              <a:ext uri="{FF2B5EF4-FFF2-40B4-BE49-F238E27FC236}">
                <a16:creationId xmlns:a16="http://schemas.microsoft.com/office/drawing/2014/main" id="{BB48116A-278A-4CC5-89D3-9DE8E8FF1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739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6072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F4964-AAAA-F055-B251-B85E46007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GB" i="0" dirty="0">
                <a:effectLst/>
                <a:latin typeface="Söhne"/>
              </a:rPr>
              <a:t>Components Overview</a:t>
            </a:r>
            <a:endParaRPr lang="en-GB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ircuit board with wires&#10;&#10;Description automatically generated">
            <a:extLst>
              <a:ext uri="{FF2B5EF4-FFF2-40B4-BE49-F238E27FC236}">
                <a16:creationId xmlns:a16="http://schemas.microsoft.com/office/drawing/2014/main" id="{BC94FA1F-EDDB-A38C-DA9A-2D430E429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1212222"/>
            <a:ext cx="4777381" cy="4263812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0B0FB-4C24-B6E4-E3C7-8C20972C0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ESP32 as </a:t>
            </a:r>
            <a:r>
              <a:rPr lang="en-GB" sz="2400" b="0" i="0">
                <a:effectLst/>
                <a:latin typeface="Söhne"/>
              </a:rPr>
              <a:t>the MCU.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Soil moisture, humidity, and temperature sensors.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Relay module for water pump control.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OLED display for visual feedback.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22188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B90C4-DDB1-8B11-9BEB-5280141225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6" t="49293" r="44846" b="34441"/>
          <a:stretch/>
        </p:blipFill>
        <p:spPr>
          <a:xfrm>
            <a:off x="6541053" y="2264898"/>
            <a:ext cx="4777381" cy="2152357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0BB02-FE71-A7CA-E26B-FFA8D58F5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en-GB" b="1" i="0" dirty="0">
                <a:effectLst/>
                <a:latin typeface="Söhne"/>
              </a:rPr>
              <a:t>Hardware Integration</a:t>
            </a:r>
            <a:br>
              <a:rPr lang="en-GB" b="1" i="0" dirty="0">
                <a:effectLst/>
                <a:latin typeface="Söhne"/>
              </a:rPr>
            </a:br>
            <a:r>
              <a:rPr lang="en-GB" sz="3200" i="0" dirty="0">
                <a:effectLst/>
                <a:latin typeface="Söhne"/>
              </a:rPr>
              <a:t>1) Sensor Integration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E8CD8-A9AD-DB98-6B3F-8EAD5C406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Soil moisture, humidity and temperature sensors are connected to the </a:t>
            </a:r>
            <a:r>
              <a:rPr lang="en-GB" sz="2400" dirty="0">
                <a:latin typeface="Söhne"/>
              </a:rPr>
              <a:t>ESP32</a:t>
            </a:r>
            <a:r>
              <a:rPr lang="en-GB" sz="2400" b="0" i="0" dirty="0">
                <a:effectLst/>
                <a:latin typeface="Söhne"/>
              </a:rPr>
              <a:t>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ESP32 processes sensor data based on predetermined </a:t>
            </a:r>
            <a:r>
              <a:rPr lang="en-GB" sz="2400" dirty="0">
                <a:latin typeface="Söhne"/>
              </a:rPr>
              <a:t>thresholds </a:t>
            </a:r>
            <a:r>
              <a:rPr lang="en-GB" sz="2400" b="0" i="0" dirty="0">
                <a:effectLst/>
                <a:latin typeface="Söhne"/>
              </a:rPr>
              <a:t>to make watering decisions.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709659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56EF9D-30D1-1330-0029-0683DB894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GB" b="1" i="0" dirty="0">
                <a:effectLst/>
                <a:latin typeface="Söhne"/>
              </a:rPr>
              <a:t>Hardware Integration</a:t>
            </a:r>
            <a:br>
              <a:rPr lang="en-GB" b="1" i="0" dirty="0">
                <a:effectLst/>
                <a:latin typeface="Söhne"/>
              </a:rPr>
            </a:br>
            <a:r>
              <a:rPr lang="en-GB" i="0" dirty="0">
                <a:effectLst/>
                <a:latin typeface="Söhne"/>
              </a:rPr>
              <a:t>2)</a:t>
            </a:r>
            <a:r>
              <a:rPr lang="en-GB" b="1" i="0" dirty="0">
                <a:effectLst/>
                <a:latin typeface="Söhne"/>
              </a:rPr>
              <a:t> </a:t>
            </a:r>
            <a:r>
              <a:rPr lang="en-GB" i="0" dirty="0">
                <a:effectLst/>
                <a:latin typeface="Söhne"/>
              </a:rPr>
              <a:t>Relay Integration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82E4A-D515-2B65-77A4-F4BE96372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176571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Relay module controls the water pump based on ESP32 decisions.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Ensures efficient water supply to the plants.</a:t>
            </a:r>
          </a:p>
          <a:p>
            <a:endParaRPr lang="en-GB" dirty="0"/>
          </a:p>
        </p:txBody>
      </p:sp>
      <p:pic>
        <p:nvPicPr>
          <p:cNvPr id="2050" name="Picture 2" descr="Amazon.com : Plant Life Support - Automatic Watering System for House Plants  - Fun Garden Gifts - Home Accessories - Plant Waterer for Indoor Plants :  Patio, Lawn &amp; Garden">
            <a:extLst>
              <a:ext uri="{FF2B5EF4-FFF2-40B4-BE49-F238E27FC236}">
                <a16:creationId xmlns:a16="http://schemas.microsoft.com/office/drawing/2014/main" id="{5CA5C6B1-4B55-D3E5-5BFC-B186101B0F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2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3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B85BEA-ED28-55A3-0BF2-892FF0E08616}"/>
              </a:ext>
            </a:extLst>
          </p:cNvPr>
          <p:cNvSpPr txBox="1"/>
          <p:nvPr/>
        </p:nvSpPr>
        <p:spPr>
          <a:xfrm>
            <a:off x="838200" y="3726276"/>
            <a:ext cx="52577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Söhne"/>
              </a:rPr>
              <a:t>3</a:t>
            </a:r>
            <a:r>
              <a:rPr lang="en-GB" sz="4000" i="0" dirty="0">
                <a:effectLst/>
                <a:latin typeface="Söhne"/>
              </a:rPr>
              <a:t>) </a:t>
            </a:r>
            <a:r>
              <a:rPr lang="en-GB" sz="4000" dirty="0">
                <a:latin typeface="Söhne"/>
              </a:rPr>
              <a:t>OLED Display</a:t>
            </a:r>
            <a:endParaRPr lang="en-GB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1247E-54FD-3A5D-6B8E-69A5A67A38E7}"/>
              </a:ext>
            </a:extLst>
          </p:cNvPr>
          <p:cNvSpPr txBox="1"/>
          <p:nvPr/>
        </p:nvSpPr>
        <p:spPr>
          <a:xfrm>
            <a:off x="838201" y="4569099"/>
            <a:ext cx="496471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800" b="0" i="0" dirty="0">
                <a:effectLst/>
                <a:latin typeface="Söhne"/>
              </a:rPr>
              <a:t>Real-time display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Söhne"/>
              </a:rPr>
              <a:t>S</a:t>
            </a:r>
            <a:r>
              <a:rPr lang="en-GB" sz="2800" b="0" i="0" dirty="0">
                <a:effectLst/>
                <a:latin typeface="Söhne"/>
              </a:rPr>
              <a:t>oil moisture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0" i="0" dirty="0">
                <a:effectLst/>
                <a:latin typeface="Söhne"/>
              </a:rPr>
              <a:t>Humidity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Söhne"/>
              </a:rPr>
              <a:t>T</a:t>
            </a:r>
            <a:r>
              <a:rPr lang="en-GB" sz="2800" b="0" i="0" dirty="0">
                <a:effectLst/>
                <a:latin typeface="Söhne"/>
              </a:rPr>
              <a:t>emperature</a:t>
            </a:r>
            <a:endParaRPr lang="en-GB" sz="2800" dirty="0">
              <a:latin typeface="Söhne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592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7C59BEC-C4CC-4741-B975-08C543178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72DEF309-605D-4117-9340-6D589B6C3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986173" flipV="1">
            <a:off x="3930947" y="651615"/>
            <a:ext cx="4083433" cy="408343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9D07C7-F062-4F9F-1176-26103CFFB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b="0" i="0">
                <a:effectLst/>
                <a:latin typeface="Söhne"/>
              </a:rPr>
              <a:t>Data Logging in </a:t>
            </a:r>
            <a:r>
              <a:rPr lang="en-GB" b="0" i="0" err="1">
                <a:effectLst/>
                <a:latin typeface="Söhne"/>
              </a:rPr>
              <a:t>ThingS</a:t>
            </a:r>
            <a:r>
              <a:rPr lang="en-GB" err="1">
                <a:latin typeface="Söhne"/>
              </a:rPr>
              <a:t>peak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7A54B-30B4-DF16-0596-71E614F18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Historical data logged from sensors.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Timestamped and stored for analysis.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Enables users to track environmental conditions over time.</a:t>
            </a:r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77008" y="5228027"/>
            <a:ext cx="1107241" cy="10772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61C5AF-D57F-B69F-3470-2FD2E7DEB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9962" y="3520352"/>
            <a:ext cx="4221597" cy="2631065"/>
          </a:xfrm>
          <a:custGeom>
            <a:avLst/>
            <a:gdLst/>
            <a:ahLst/>
            <a:cxnLst/>
            <a:rect l="l" t="t" r="r" b="b"/>
            <a:pathLst>
              <a:path w="4221597" h="4303912">
                <a:moveTo>
                  <a:pt x="126986" y="0"/>
                </a:moveTo>
                <a:lnTo>
                  <a:pt x="4094611" y="0"/>
                </a:lnTo>
                <a:cubicBezTo>
                  <a:pt x="4164743" y="0"/>
                  <a:pt x="4221597" y="56854"/>
                  <a:pt x="4221597" y="126986"/>
                </a:cubicBezTo>
                <a:lnTo>
                  <a:pt x="4221597" y="4176926"/>
                </a:lnTo>
                <a:cubicBezTo>
                  <a:pt x="4221597" y="4247058"/>
                  <a:pt x="4164743" y="4303912"/>
                  <a:pt x="4094611" y="4303912"/>
                </a:cubicBezTo>
                <a:lnTo>
                  <a:pt x="126986" y="4303912"/>
                </a:lnTo>
                <a:cubicBezTo>
                  <a:pt x="56854" y="4303912"/>
                  <a:pt x="0" y="4247058"/>
                  <a:pt x="0" y="4176926"/>
                </a:cubicBezTo>
                <a:lnTo>
                  <a:pt x="0" y="126986"/>
                </a:lnTo>
                <a:cubicBezTo>
                  <a:pt x="0" y="56854"/>
                  <a:pt x="56854" y="0"/>
                  <a:pt x="12698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4149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4" name="Arc 1043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46" name="Rectangle 1045">
            <a:extLst>
              <a:ext uri="{FF2B5EF4-FFF2-40B4-BE49-F238E27FC236}">
                <a16:creationId xmlns:a16="http://schemas.microsoft.com/office/drawing/2014/main" id="{BCC81228-CEA3-402B-B8E5-688F5BFA7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" name="Arc 1047">
            <a:extLst>
              <a:ext uri="{FF2B5EF4-FFF2-40B4-BE49-F238E27FC236}">
                <a16:creationId xmlns:a16="http://schemas.microsoft.com/office/drawing/2014/main" id="{BC0916B8-FF7A-4ECB-9FD7-C7668658D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011959" flipH="1">
            <a:off x="548353" y="314719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74F57-EC97-8F77-2327-18B1B594D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150" y="2235200"/>
            <a:ext cx="5491090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Software Flowchart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A92BDB8-970A-14BD-2355-13873332E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85011" y="-4310"/>
            <a:ext cx="3188970" cy="6858000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Rectangle 1049">
            <a:extLst>
              <a:ext uri="{FF2B5EF4-FFF2-40B4-BE49-F238E27FC236}">
                <a16:creationId xmlns:a16="http://schemas.microsoft.com/office/drawing/2014/main" id="{9DC011D4-C95F-4B2E-9A3C-A46DCDE95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8584" y="447363"/>
            <a:ext cx="734141" cy="734141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3740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C74D2-9B0B-D995-28B4-0113CCDBC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öhne"/>
              </a:rPr>
              <a:t>Demo Video</a:t>
            </a:r>
            <a:r>
              <a:rPr lang="en-US" dirty="0"/>
              <a:t>	</a:t>
            </a:r>
            <a:endParaRPr lang="en-GB" dirty="0"/>
          </a:p>
        </p:txBody>
      </p:sp>
      <p:pic>
        <p:nvPicPr>
          <p:cNvPr id="4" name="video6017182278990434517">
            <a:hlinkClick r:id="" action="ppaction://media"/>
            <a:extLst>
              <a:ext uri="{FF2B5EF4-FFF2-40B4-BE49-F238E27FC236}">
                <a16:creationId xmlns:a16="http://schemas.microsoft.com/office/drawing/2014/main" id="{D971AE64-B151-56C5-E7A0-5CD07D9948F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2661602" y="-132714"/>
            <a:ext cx="4405312" cy="8052116"/>
          </a:xfrm>
        </p:spPr>
      </p:pic>
    </p:spTree>
    <p:extLst>
      <p:ext uri="{BB962C8B-B14F-4D97-AF65-F5344CB8AC3E}">
        <p14:creationId xmlns:p14="http://schemas.microsoft.com/office/powerpoint/2010/main" val="82510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EB635-8B49-0631-1F8D-8F2CF32205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Listening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D38AE-C04C-2F67-354E-BD2A04593B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/>
          <a:lstStyle/>
          <a:p>
            <a:r>
              <a:rPr lang="en-US" dirty="0"/>
              <a:t>Feel free to ask any questions.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676264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176</Words>
  <Application>Microsoft Office PowerPoint</Application>
  <PresentationFormat>Widescreen</PresentationFormat>
  <Paragraphs>38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Aharoni</vt:lpstr>
      <vt:lpstr>Arial</vt:lpstr>
      <vt:lpstr>Avenir Next LT Pro</vt:lpstr>
      <vt:lpstr>Calibri</vt:lpstr>
      <vt:lpstr>Söhne</vt:lpstr>
      <vt:lpstr>ShapesVTI</vt:lpstr>
      <vt:lpstr>Smart Plant Watering System and Data Logger</vt:lpstr>
      <vt:lpstr>Project Objectives</vt:lpstr>
      <vt:lpstr>Components Overview</vt:lpstr>
      <vt:lpstr>Hardware Integration 1) Sensor Integration</vt:lpstr>
      <vt:lpstr>Hardware Integration 2) Relay Integration</vt:lpstr>
      <vt:lpstr>Data Logging in ThingSpeak</vt:lpstr>
      <vt:lpstr>Software Flowchart</vt:lpstr>
      <vt:lpstr>Demo Video 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Plant Watering System and Data Logger</dc:title>
  <dc:creator>Kaan Bayraktar</dc:creator>
  <cp:lastModifiedBy>Tezgel Onur Baran (256029)</cp:lastModifiedBy>
  <cp:revision>3</cp:revision>
  <dcterms:created xsi:type="dcterms:W3CDTF">2023-12-05T23:15:13Z</dcterms:created>
  <dcterms:modified xsi:type="dcterms:W3CDTF">2023-12-07T13:53:24Z</dcterms:modified>
</cp:coreProperties>
</file>

<file path=docProps/thumbnail.jpeg>
</file>